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12"/>
  </p:notesMasterIdLst>
  <p:sldIdLst>
    <p:sldId id="256" r:id="rId2"/>
    <p:sldId id="261" r:id="rId3"/>
    <p:sldId id="259" r:id="rId4"/>
    <p:sldId id="275" r:id="rId5"/>
    <p:sldId id="272" r:id="rId6"/>
    <p:sldId id="263" r:id="rId7"/>
    <p:sldId id="284" r:id="rId8"/>
    <p:sldId id="285" r:id="rId9"/>
    <p:sldId id="268" r:id="rId10"/>
    <p:sldId id="273" r:id="rId11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6" autoAdjust="0"/>
    <p:restoredTop sz="84352" autoAdjust="0"/>
  </p:normalViewPr>
  <p:slideViewPr>
    <p:cSldViewPr snapToGrid="0">
      <p:cViewPr varScale="1">
        <p:scale>
          <a:sx n="105" d="100"/>
          <a:sy n="105" d="100"/>
        </p:scale>
        <p:origin x="201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7F69E4B-86CA-4175-AAE9-20BC12E73C17}" type="datetimeFigureOut">
              <a:rPr lang="en-CA" smtClean="0"/>
              <a:t>2020-12-10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38622E9-36FE-4C5F-ADA4-4BB755E293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0131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622E9-36FE-4C5F-ADA4-4BB755E293EE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0221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622E9-36FE-4C5F-ADA4-4BB755E293EE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9357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622E9-36FE-4C5F-ADA4-4BB755E293EE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7381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0954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790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53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74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405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310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32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123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160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752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11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47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C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02" y="545263"/>
            <a:ext cx="6994525" cy="510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2565200" y="110547150"/>
            <a:ext cx="4819650" cy="4210050"/>
          </a:xfrm>
          <a:prstGeom prst="rect">
            <a:avLst/>
          </a:prstGeom>
          <a:solidFill>
            <a:srgbClr val="D17709"/>
          </a:solidFill>
          <a:ln w="12700" algn="in">
            <a:solidFill>
              <a:srgbClr val="D17709"/>
            </a:solidFill>
            <a:miter lim="800000"/>
            <a:headEnd/>
            <a:tailEnd/>
          </a:ln>
          <a:effectLst>
            <a:outerShdw dist="28398" dir="3806097" algn="ctr" rotWithShape="0">
              <a:srgbClr val="0F243E">
                <a:alpha val="50000"/>
              </a:srgbClr>
            </a:outerShdw>
          </a:effec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6108500" y="109708950"/>
            <a:ext cx="5181600" cy="5048250"/>
          </a:xfrm>
          <a:prstGeom prst="rect">
            <a:avLst/>
          </a:prstGeom>
          <a:solidFill>
            <a:srgbClr val="D17709"/>
          </a:solidFill>
          <a:ln w="12700" algn="in">
            <a:solidFill>
              <a:srgbClr val="D17709"/>
            </a:solidFill>
            <a:miter lim="800000"/>
            <a:headEnd/>
            <a:tailEnd/>
          </a:ln>
          <a:effectLst>
            <a:outerShdw dist="28398" dir="3806097" algn="ctr" rotWithShape="0">
              <a:srgbClr val="0F243E">
                <a:alpha val="50000"/>
              </a:srgbClr>
            </a:outerShdw>
          </a:effec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30" name="Picture 6" descr="ship-logo-group-rgb-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02" y="214313"/>
            <a:ext cx="2581275" cy="199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52502" y="5652250"/>
            <a:ext cx="699452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cap="small" dirty="0">
                <a:solidFill>
                  <a:schemeClr val="bg1"/>
                </a:solidFill>
              </a:rPr>
              <a:t>Partnering to Develop Solutions to Affordable </a:t>
            </a:r>
            <a:endParaRPr lang="en-CA" sz="2800" dirty="0">
              <a:solidFill>
                <a:schemeClr val="bg1"/>
              </a:solidFill>
            </a:endParaRPr>
          </a:p>
          <a:p>
            <a:pPr algn="ctr"/>
            <a:r>
              <a:rPr lang="en-CA" sz="2800" b="1" cap="small" dirty="0">
                <a:solidFill>
                  <a:schemeClr val="bg1"/>
                </a:solidFill>
              </a:rPr>
              <a:t>Housing and Homelessness in Saskatoon</a:t>
            </a:r>
            <a:endParaRPr lang="en-CA" sz="2800" dirty="0">
              <a:solidFill>
                <a:schemeClr val="bg1"/>
              </a:solidFill>
            </a:endParaRPr>
          </a:p>
          <a:p>
            <a:r>
              <a:rPr lang="en-CA" dirty="0"/>
              <a:t> 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2479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0790" t="21318" r="9758" b="21860"/>
          <a:stretch/>
        </p:blipFill>
        <p:spPr>
          <a:xfrm>
            <a:off x="174797" y="1166845"/>
            <a:ext cx="2671479" cy="14763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3121818" y="825749"/>
            <a:ext cx="59007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endParaRPr lang="en-CA" sz="15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4500" y="4551013"/>
            <a:ext cx="2771775" cy="159547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kern="1200" spc="-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sz="2400" b="1" i="1" dirty="0">
                <a:latin typeface="Garamond" panose="02020404030301010803" pitchFamily="18" charset="0"/>
              </a:rPr>
              <a:t>Developing Solutions to Homelessness and Affordable Housing  in Saskatoon since 1999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43262" y="1905016"/>
            <a:ext cx="5657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>
                <a:latin typeface="Book Antiqua" panose="02040602050305030304" pitchFamily="18" charset="0"/>
              </a:rPr>
              <a:t>Thank you for your time and consideration.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43262" y="4551013"/>
            <a:ext cx="5657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>
                <a:latin typeface="Book Antiqua" panose="02040602050305030304" pitchFamily="18" charset="0"/>
              </a:rPr>
              <a:t>Lyn Brown</a:t>
            </a:r>
          </a:p>
          <a:p>
            <a:pPr algn="ctr"/>
            <a:r>
              <a:rPr lang="en-CA" sz="2800" b="1" dirty="0">
                <a:latin typeface="Book Antiqua" panose="02040602050305030304" pitchFamily="18" charset="0"/>
              </a:rPr>
              <a:t>Executive Director, SHIP</a:t>
            </a:r>
          </a:p>
        </p:txBody>
      </p:sp>
    </p:spTree>
    <p:extLst>
      <p:ext uri="{BB962C8B-B14F-4D97-AF65-F5344CB8AC3E}">
        <p14:creationId xmlns:p14="http://schemas.microsoft.com/office/powerpoint/2010/main" val="48745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273050"/>
            <a:ext cx="9143999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>
                <a:ln>
                  <a:noFill/>
                </a:ln>
                <a:effectLst/>
                <a:latin typeface="Antique Olive Roman" pitchFamily="34" charset="0"/>
                <a:cs typeface="Arial" pitchFamily="34" charset="0"/>
              </a:rPr>
              <a:t>SHIP’s  Strategic Plan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974725" y="974726"/>
            <a:ext cx="2644775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Ebrima" pitchFamily="2" charset="0"/>
                <a:cs typeface="Arial" pitchFamily="34" charset="0"/>
              </a:rPr>
              <a:t>Vision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701674" y="1535113"/>
            <a:ext cx="3190875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Saskatoon has affordable and appropriate housing options for all citizens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5543550" y="952500"/>
            <a:ext cx="2970212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Ebrima" pitchFamily="2" charset="0"/>
                <a:cs typeface="Arial" pitchFamily="34" charset="0"/>
              </a:rPr>
              <a:t>Mission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5257800" y="1535112"/>
            <a:ext cx="3467100" cy="1138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SHIP fosters collective action to develop</a:t>
            </a:r>
            <a:r>
              <a:rPr kumimoji="0" lang="en-CA" altLang="en-US" sz="2000" b="1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CA" altLang="en-US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creative housing and homelessness solutions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08842" y="914400"/>
            <a:ext cx="71756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13"/>
          <p:cNvSpPr>
            <a:spLocks noChangeArrowheads="1"/>
          </p:cNvSpPr>
          <p:nvPr/>
        </p:nvSpPr>
        <p:spPr bwMode="auto">
          <a:xfrm>
            <a:off x="6431643" y="3268094"/>
            <a:ext cx="2293257" cy="1135177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6350" algn="ctr">
            <a:solidFill>
              <a:srgbClr val="CC6600"/>
            </a:solidFill>
            <a:miter lim="800000"/>
            <a:headEnd/>
            <a:tailEnd/>
          </a:ln>
          <a:effectLst>
            <a:outerShdw dist="38100" dir="13500000" algn="br" rotWithShape="0">
              <a:srgbClr val="000000">
                <a:alpha val="39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tantia" pitchFamily="18" charset="0"/>
                <a:cs typeface="Arial" pitchFamily="34" charset="0"/>
              </a:rPr>
              <a:t>Facilitate             Saskatoon’s   Homelessness    Action Plan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-2" y="2555307"/>
            <a:ext cx="914400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2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brima" pitchFamily="2" charset="0"/>
                <a:cs typeface="Arial" pitchFamily="34" charset="0"/>
              </a:rPr>
              <a:t>STRATEGIC PRIORITIES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15"/>
          <p:cNvSpPr>
            <a:spLocks noChangeArrowheads="1"/>
          </p:cNvSpPr>
          <p:nvPr/>
        </p:nvSpPr>
        <p:spPr bwMode="auto">
          <a:xfrm>
            <a:off x="3389538" y="3268095"/>
            <a:ext cx="2364921" cy="1147876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9525" algn="ctr">
            <a:solidFill>
              <a:srgbClr val="CC6600"/>
            </a:solidFill>
            <a:round/>
            <a:headEnd/>
            <a:tailEnd/>
          </a:ln>
          <a:effectLst>
            <a:outerShdw dist="38100" dir="16200000" rotWithShape="0">
              <a:srgbClr val="000000">
                <a:alpha val="39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tantia" pitchFamily="18" charset="0"/>
                <a:cs typeface="Arial" pitchFamily="34" charset="0"/>
              </a:rPr>
              <a:t>Manage  Reaching Home Funding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14"/>
          <p:cNvSpPr>
            <a:spLocks noChangeArrowheads="1"/>
          </p:cNvSpPr>
          <p:nvPr/>
        </p:nvSpPr>
        <p:spPr bwMode="auto">
          <a:xfrm>
            <a:off x="444160" y="3227386"/>
            <a:ext cx="2380342" cy="1166926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9525" algn="ctr">
            <a:solidFill>
              <a:srgbClr val="CC6600"/>
            </a:solidFill>
            <a:round/>
            <a:headEnd/>
            <a:tailEnd/>
          </a:ln>
          <a:effectLst>
            <a:outerShdw dist="38100" dir="18900000" algn="bl" rotWithShape="0">
              <a:srgbClr val="000000">
                <a:alpha val="39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onstantia" pitchFamily="18" charset="0"/>
                <a:cs typeface="Arial" pitchFamily="34" charset="0"/>
              </a:rPr>
              <a:t>Develop                   Appropriate and Affordable Housing Solutions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484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ceiling, indoor, floor, scene&#10;&#10;Description automatically generated">
            <a:extLst>
              <a:ext uri="{FF2B5EF4-FFF2-40B4-BE49-F238E27FC236}">
                <a16:creationId xmlns:a16="http://schemas.microsoft.com/office/drawing/2014/main" id="{9353B4DB-DD0E-45F8-A25F-4BDF7A707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664" y="1546808"/>
            <a:ext cx="2419157" cy="1652406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8296F294-CF77-4DB4-82CB-C5B7705576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1885" y="3345117"/>
            <a:ext cx="2046184" cy="2147815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404813"/>
            <a:ext cx="8991600" cy="673100"/>
          </a:xfrm>
        </p:spPr>
        <p:txBody>
          <a:bodyPr>
            <a:normAutofit/>
          </a:bodyPr>
          <a:lstStyle/>
          <a:p>
            <a:pPr algn="ctr"/>
            <a:r>
              <a:rPr lang="en-US" sz="3600" b="1" cap="small" dirty="0">
                <a:latin typeface="Book Antiqua" panose="02040602050305030304" pitchFamily="18" charset="0"/>
              </a:rPr>
              <a:t>2019 in Numbers </a:t>
            </a:r>
            <a:endParaRPr lang="en-US" sz="3600" dirty="0">
              <a:latin typeface="Book Antiqua" panose="02040602050305030304" pitchFamily="18" charset="0"/>
            </a:endParaRPr>
          </a:p>
        </p:txBody>
      </p:sp>
      <p:pic>
        <p:nvPicPr>
          <p:cNvPr id="3075" name="Picture 3" descr="Helping the Homeless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9" b="7974"/>
          <a:stretch>
            <a:fillRect/>
          </a:stretch>
        </p:blipFill>
        <p:spPr bwMode="auto">
          <a:xfrm>
            <a:off x="4887729" y="1365068"/>
            <a:ext cx="2218620" cy="1636476"/>
          </a:xfrm>
          <a:prstGeom prst="rect">
            <a:avLst/>
          </a:prstGeom>
          <a:noFill/>
          <a:ln w="63500" algn="in">
            <a:solidFill>
              <a:srgbClr val="F2F2F2"/>
            </a:solidFill>
            <a:miter lim="800000"/>
            <a:headEnd/>
            <a:tailEnd/>
          </a:ln>
          <a:effectLst>
            <a:outerShdw dist="99190" dir="3011666" algn="ctr" rotWithShape="0">
              <a:srgbClr val="B2B2B2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YXE Connects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664" y="3658786"/>
            <a:ext cx="2214336" cy="1838377"/>
          </a:xfrm>
          <a:prstGeom prst="rect">
            <a:avLst/>
          </a:prstGeom>
          <a:noFill/>
          <a:ln w="63500" algn="in">
            <a:solidFill>
              <a:srgbClr val="F2F2F2"/>
            </a:solidFill>
            <a:miter lim="800000"/>
            <a:headEnd/>
            <a:tailEnd/>
          </a:ln>
          <a:effectLst>
            <a:outerShdw dist="99190" dir="3011666" algn="ctr" rotWithShape="0">
              <a:srgbClr val="B2B2B2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7"/>
          <p:cNvSpPr>
            <a:spLocks noChangeArrowheads="1"/>
          </p:cNvSpPr>
          <p:nvPr/>
        </p:nvSpPr>
        <p:spPr bwMode="auto">
          <a:xfrm>
            <a:off x="2767171" y="2483875"/>
            <a:ext cx="1414530" cy="726620"/>
          </a:xfrm>
          <a:prstGeom prst="ellipse">
            <a:avLst/>
          </a:prstGeom>
          <a:solidFill>
            <a:srgbClr val="CC6600"/>
          </a:solidFill>
          <a:ln w="12700" algn="in">
            <a:solidFill>
              <a:srgbClr val="95B4D8"/>
            </a:solidFill>
            <a:round/>
            <a:headEnd/>
            <a:tailEnd/>
          </a:ln>
          <a:effectLst>
            <a:outerShdw dist="28398" dir="3806097" algn="ctr" rotWithShape="0">
              <a:srgbClr val="27415F">
                <a:alpha val="50000"/>
              </a:srgbClr>
            </a:outerShdw>
          </a:effec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140 Participants</a:t>
            </a:r>
          </a:p>
        </p:txBody>
      </p:sp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6376830" y="2655695"/>
            <a:ext cx="1198562" cy="735013"/>
          </a:xfrm>
          <a:prstGeom prst="ellipse">
            <a:avLst/>
          </a:prstGeom>
          <a:solidFill>
            <a:srgbClr val="CC6600"/>
          </a:solidFill>
          <a:ln w="12700" algn="in">
            <a:solidFill>
              <a:srgbClr val="95B4D8"/>
            </a:solidFill>
            <a:round/>
            <a:headEnd/>
            <a:tailEnd/>
          </a:ln>
          <a:effectLst>
            <a:outerShdw dist="28398" dir="3806097" algn="ctr" rotWithShape="0">
              <a:srgbClr val="27415F">
                <a:alpha val="50000"/>
              </a:srgbClr>
            </a:outerShdw>
          </a:effec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$1.87 Million Invested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6232367" y="4808189"/>
            <a:ext cx="1343025" cy="970819"/>
          </a:xfrm>
          <a:prstGeom prst="ellipse">
            <a:avLst/>
          </a:prstGeom>
          <a:solidFill>
            <a:srgbClr val="CC6600"/>
          </a:solidFill>
          <a:ln w="12700" algn="in">
            <a:solidFill>
              <a:srgbClr val="95B4D8"/>
            </a:solidFill>
            <a:round/>
            <a:headEnd/>
            <a:tailEnd/>
          </a:ln>
          <a:effectLst>
            <a:outerShdw dist="28398" dir="3806097" algn="ctr" rotWithShape="0">
              <a:srgbClr val="27415F">
                <a:alpha val="50000"/>
              </a:srgbClr>
            </a:outerShdw>
          </a:effec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1368 Individuals Housed since 2015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2965676" y="5147120"/>
            <a:ext cx="1216025" cy="700088"/>
          </a:xfrm>
          <a:prstGeom prst="ellipse">
            <a:avLst/>
          </a:prstGeom>
          <a:solidFill>
            <a:srgbClr val="CC6600"/>
          </a:solidFill>
          <a:ln w="12700" algn="in">
            <a:solidFill>
              <a:srgbClr val="95B4D8"/>
            </a:solidFill>
            <a:round/>
            <a:headEnd/>
            <a:tailEnd/>
          </a:ln>
          <a:effectLst>
            <a:outerShdw dist="28398" dir="3806097" algn="ctr" rotWithShape="0">
              <a:srgbClr val="27415F">
                <a:alpha val="50000"/>
              </a:srgbClr>
            </a:outerShdw>
          </a:effec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b="1" dirty="0">
                <a:latin typeface="Calibri" pitchFamily="34" charset="0"/>
                <a:cs typeface="Arial" pitchFamily="34" charset="0"/>
              </a:rPr>
              <a:t>1500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Attendees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723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404813"/>
            <a:ext cx="8991600" cy="673100"/>
          </a:xfrm>
        </p:spPr>
        <p:txBody>
          <a:bodyPr>
            <a:normAutofit/>
          </a:bodyPr>
          <a:lstStyle/>
          <a:p>
            <a:pPr algn="ctr"/>
            <a:r>
              <a:rPr lang="en-CA" sz="3600" b="1" dirty="0">
                <a:latin typeface="Book Antiqua" panose="02040602050305030304" pitchFamily="18" charset="0"/>
              </a:rPr>
              <a:t>Affordable Housing Development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1427" y="1087122"/>
            <a:ext cx="86287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dirty="0"/>
              <a:t>The past year has had SHIP involved in  projects to address the need for affordable  housing in Saskatoon.  </a:t>
            </a:r>
          </a:p>
          <a:p>
            <a:r>
              <a:rPr lang="en-CA" dirty="0"/>
              <a:t> </a:t>
            </a:r>
          </a:p>
        </p:txBody>
      </p:sp>
      <p:sp>
        <p:nvSpPr>
          <p:cNvPr id="4" name="Rectangle 3"/>
          <p:cNvSpPr/>
          <p:nvPr/>
        </p:nvSpPr>
        <p:spPr>
          <a:xfrm>
            <a:off x="515256" y="2518350"/>
            <a:ext cx="8628743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400" b="1" dirty="0"/>
              <a:t>Sherbrooke Foundation Inc.</a:t>
            </a:r>
          </a:p>
          <a:p>
            <a:pPr algn="ctr"/>
            <a:r>
              <a:rPr lang="en-CA" sz="2400" b="1" dirty="0"/>
              <a:t>	Feasibility and Demand Study</a:t>
            </a:r>
          </a:p>
          <a:p>
            <a:pPr algn="ctr"/>
            <a:endParaRPr lang="en-CA" b="1" dirty="0"/>
          </a:p>
          <a:p>
            <a:pPr algn="ctr"/>
            <a:r>
              <a:rPr lang="en-CA" sz="2400" b="1" dirty="0"/>
              <a:t>YWCA of Saskatoon</a:t>
            </a:r>
          </a:p>
          <a:p>
            <a:pPr algn="ctr"/>
            <a:r>
              <a:rPr lang="en-CA" sz="2400" b="1" dirty="0"/>
              <a:t>	Feasibility Study</a:t>
            </a:r>
          </a:p>
          <a:p>
            <a:endParaRPr lang="en-CA" sz="2400" b="1" dirty="0"/>
          </a:p>
          <a:p>
            <a:endParaRPr lang="en-CA" sz="2400" dirty="0"/>
          </a:p>
          <a:p>
            <a:r>
              <a:rPr lang="en-CA" dirty="0"/>
              <a:t> </a:t>
            </a:r>
          </a:p>
          <a:p>
            <a:endParaRPr lang="en-CA" b="1" dirty="0"/>
          </a:p>
          <a:p>
            <a:r>
              <a:rPr lang="en-CA" sz="1600" dirty="0"/>
              <a:t>For a detailed list of 2019 Funded Projects Please refer to our Annual Report located on our website.</a:t>
            </a:r>
          </a:p>
          <a:p>
            <a:pPr algn="ctr"/>
            <a:r>
              <a:rPr lang="en-CA" sz="1600" dirty="0"/>
              <a:t>www.shipweb.ca</a:t>
            </a:r>
          </a:p>
          <a:p>
            <a:r>
              <a:rPr lang="en-CA" dirty="0"/>
              <a:t> </a:t>
            </a:r>
          </a:p>
          <a:p>
            <a:endParaRPr lang="en-CA" dirty="0"/>
          </a:p>
          <a:p>
            <a:r>
              <a:rPr lang="en-CA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93535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10790" t="21318" r="9758" b="21860"/>
          <a:stretch/>
        </p:blipFill>
        <p:spPr>
          <a:xfrm>
            <a:off x="199293" y="190128"/>
            <a:ext cx="2671479" cy="14763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4500" y="4551013"/>
            <a:ext cx="2771775" cy="1595471"/>
          </a:xfrm>
        </p:spPr>
        <p:txBody>
          <a:bodyPr>
            <a:normAutofit fontScale="90000"/>
          </a:bodyPr>
          <a:lstStyle/>
          <a:p>
            <a:pPr algn="ctr"/>
            <a:r>
              <a:rPr lang="en-CA" sz="2400" b="1" i="1" dirty="0">
                <a:latin typeface="Garamond" panose="02020404030301010803" pitchFamily="18" charset="0"/>
              </a:rPr>
              <a:t>Developing Solutions to Homelessness and Affordable Housing  in Saskatoon since 1999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067637" y="355758"/>
            <a:ext cx="6076363" cy="61464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  <a:buClr>
                <a:schemeClr val="accent1"/>
              </a:buClr>
            </a:pPr>
            <a:r>
              <a:rPr lang="en-CA" sz="2600" b="1" dirty="0">
                <a:latin typeface="Garamond" panose="02020404030301010803" pitchFamily="18" charset="0"/>
              </a:rPr>
              <a:t>2019 in Summary</a:t>
            </a:r>
          </a:p>
          <a:p>
            <a:pPr marL="342900" indent="-34290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sz="1900" b="1" dirty="0">
                <a:latin typeface="+mn-lt"/>
              </a:rPr>
              <a:t>Saskatoon agencies, shelters and housing providers continue to address the immediate needs of homeless people in Saskatoon</a:t>
            </a:r>
          </a:p>
          <a:p>
            <a:pPr marL="342900" indent="-34290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CA" sz="1900" b="1" dirty="0">
              <a:latin typeface="+mn-lt"/>
            </a:endParaRPr>
          </a:p>
          <a:p>
            <a:pPr marL="342900" indent="-34290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sz="1900" b="1" dirty="0">
                <a:latin typeface="+mn-lt"/>
              </a:rPr>
              <a:t>Supported housing programs are helping people stay housed</a:t>
            </a:r>
          </a:p>
          <a:p>
            <a:pPr marL="342900" indent="-34290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CA" sz="1900" b="1" dirty="0">
              <a:latin typeface="+mn-lt"/>
            </a:endParaRPr>
          </a:p>
          <a:p>
            <a:pPr marL="342900" indent="-34290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sz="1900" b="1" dirty="0">
                <a:latin typeface="+mn-lt"/>
              </a:rPr>
              <a:t>Community consultations expressed a need for a co-ordinated response to homelessness, SHIP continues to work towards the goal of a locally responsive system of coordinated access </a:t>
            </a:r>
          </a:p>
          <a:p>
            <a:pPr marL="342900" indent="-34290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CA" sz="1900" b="1" dirty="0">
              <a:latin typeface="+mn-lt"/>
            </a:endParaRPr>
          </a:p>
          <a:p>
            <a:pPr marL="342900" indent="-34290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sz="1900" b="1" dirty="0">
                <a:latin typeface="+mn-lt"/>
              </a:rPr>
              <a:t>Interagency collaboration is being encouraged to address gaps and reduce homelessness in Saskatoon</a:t>
            </a:r>
          </a:p>
          <a:p>
            <a:pPr marL="342900" indent="-34290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CA" sz="24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691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257549" y="190128"/>
            <a:ext cx="558164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>
                <a:latin typeface="Garamond" panose="02020404030301010803" pitchFamily="18" charset="0"/>
              </a:rPr>
              <a:t>2019 in Summary</a:t>
            </a:r>
          </a:p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sz="2400" b="1" dirty="0">
                <a:latin typeface="Garamond" panose="02020404030301010803" pitchFamily="18" charset="0"/>
              </a:rPr>
              <a:t> </a:t>
            </a:r>
            <a:r>
              <a:rPr lang="en-CA" b="1" dirty="0"/>
              <a:t>A community response to homelessness is being guided by the community mapping document.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endParaRPr lang="en-CA" b="1" dirty="0"/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b="1" dirty="0"/>
              <a:t>New community partners have joined the Extreme Weather Strategy.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endParaRPr lang="en-CA" b="1" dirty="0"/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b="1" dirty="0"/>
              <a:t>SHIP experienced a transition in Executive leadership during 2019, while entering into a period which is now known as our current Covid Reality.. </a:t>
            </a:r>
          </a:p>
          <a:p>
            <a:pPr algn="ctr">
              <a:buClr>
                <a:schemeClr val="accent1">
                  <a:lumMod val="60000"/>
                  <a:lumOff val="40000"/>
                </a:schemeClr>
              </a:buClr>
            </a:pPr>
            <a:endParaRPr lang="en-CA" b="1" dirty="0"/>
          </a:p>
          <a:p>
            <a:pPr algn="ctr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CA" b="1" dirty="0"/>
              <a:t>YET EVEN IN A COVID REALITY</a:t>
            </a:r>
          </a:p>
          <a:p>
            <a:endParaRPr lang="en-CA" sz="2400" b="1" dirty="0">
              <a:latin typeface="Garamond" panose="02020404030301010803" pitchFamily="18" charset="0"/>
            </a:endParaRPr>
          </a:p>
          <a:p>
            <a:endParaRPr lang="en-CA" sz="2400" b="1" dirty="0">
              <a:latin typeface="Garamond" panose="02020404030301010803" pitchFamily="18" charset="0"/>
            </a:endParaRPr>
          </a:p>
          <a:p>
            <a:endParaRPr lang="en-CA" sz="2400" b="1" dirty="0">
              <a:latin typeface="Garamond" panose="02020404030301010803" pitchFamily="18" charset="0"/>
            </a:endParaRPr>
          </a:p>
          <a:p>
            <a:endParaRPr lang="en-CA" sz="2400" b="1" dirty="0">
              <a:latin typeface="Garamond" panose="020204040303010108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33700" y="4237726"/>
            <a:ext cx="622934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600" b="1" dirty="0"/>
              <a:t>SHIP’s inspiration remains: that homelessness in Saskatoon will be rare, brief and does not reoccur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42876" y="109123"/>
            <a:ext cx="2771775" cy="1714500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kern="1200" spc="-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000" b="1" dirty="0">
                <a:latin typeface="Garamond" panose="02020404030301010803" pitchFamily="18" charset="0"/>
              </a:rPr>
              <a:t>Saskatoon Homelessness Action </a:t>
            </a:r>
            <a:br>
              <a:rPr lang="en-CA" sz="3000" b="1" dirty="0">
                <a:latin typeface="Garamond" panose="02020404030301010803" pitchFamily="18" charset="0"/>
              </a:rPr>
            </a:br>
            <a:r>
              <a:rPr lang="en-CA" sz="3000" b="1" dirty="0">
                <a:latin typeface="Garamond" panose="02020404030301010803" pitchFamily="18" charset="0"/>
              </a:rPr>
              <a:t>Plan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53504D-1000-474D-8453-1C4D8403CF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90" t="21318" r="9758" b="21860"/>
          <a:stretch/>
        </p:blipFill>
        <p:spPr>
          <a:xfrm>
            <a:off x="199293" y="190128"/>
            <a:ext cx="2671479" cy="14763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B285784-0BE4-4FF0-8B38-B1D2BF574D6D}"/>
              </a:ext>
            </a:extLst>
          </p:cNvPr>
          <p:cNvSpPr txBox="1"/>
          <p:nvPr/>
        </p:nvSpPr>
        <p:spPr>
          <a:xfrm>
            <a:off x="377371" y="4884057"/>
            <a:ext cx="233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b="1" i="1" dirty="0">
                <a:solidFill>
                  <a:schemeClr val="bg1"/>
                </a:solidFill>
                <a:latin typeface="Garamond" panose="02020404030301010803" pitchFamily="18" charset="0"/>
              </a:rPr>
              <a:t>Developing Solutions to Homelessness and Affordable Housing  in Saskatoon since 1999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094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257551" y="481099"/>
            <a:ext cx="5581649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1">
                  <a:lumMod val="40000"/>
                  <a:lumOff val="60000"/>
                </a:schemeClr>
              </a:buClr>
            </a:pPr>
            <a:r>
              <a:rPr lang="en-CA" b="1" dirty="0"/>
              <a:t>2020 Sneak Peek</a:t>
            </a:r>
          </a:p>
          <a:p>
            <a:pPr marL="171450" indent="-171450" algn="ctr">
              <a:buClr>
                <a:schemeClr val="accent1">
                  <a:lumMod val="40000"/>
                  <a:lumOff val="60000"/>
                </a:schemeClr>
              </a:buClr>
              <a:buFont typeface="Wingdings" panose="05000000000000000000" pitchFamily="2" charset="2"/>
              <a:buChar char="Ø"/>
            </a:pPr>
            <a:endParaRPr lang="en-CA" sz="800" b="1" dirty="0"/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b="1" dirty="0"/>
              <a:t>Signed agreement to manage Designated Communities and the Indigenous Homelessness Funding Streams to 2024.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b="1" dirty="0"/>
              <a:t>Reaching Home 2020 investment </a:t>
            </a:r>
          </a:p>
          <a:p>
            <a:pPr marL="742950" lvl="1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b="1" dirty="0"/>
              <a:t>Designated Communities Fund  - $755,568.00</a:t>
            </a:r>
          </a:p>
          <a:p>
            <a:pPr marL="742950" lvl="1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b="1" dirty="0"/>
              <a:t>Indigenous Homelessness Fund - $1,470,000.00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b="1" dirty="0"/>
              <a:t>Reaching Home Covid Investment </a:t>
            </a:r>
          </a:p>
          <a:p>
            <a:pPr marL="742950" lvl="1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b="1" dirty="0"/>
              <a:t>Designated Communities Fund-  $1,272,951.00</a:t>
            </a:r>
          </a:p>
          <a:p>
            <a:pPr marL="742950" lvl="1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b="1" dirty="0"/>
              <a:t>Indigenous Homelessness Fund- $2,798,812.00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b="1" dirty="0"/>
              <a:t>Total  2020 Reaching Home Investment</a:t>
            </a:r>
          </a:p>
          <a:p>
            <a:pPr marL="742950" lvl="1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b="1" dirty="0"/>
              <a:t>$6,297,331.00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b="1" dirty="0"/>
              <a:t>47 Projects reviewed and assessed by the Community Advisory Board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b="1" dirty="0"/>
              <a:t>Point in Time Count postponed to March/April 2021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b="1" dirty="0"/>
              <a:t>Expanded Extreme Weather Strategy, included new warm up locations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b="1" dirty="0"/>
              <a:t>Community education and engagement through proposed webinar series.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b="1" dirty="0"/>
              <a:t>Office relocation to Station 20 West.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b="1" dirty="0">
              <a:latin typeface="Garamond" panose="020204040303010108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CA" b="1" dirty="0">
              <a:latin typeface="Garamond" panose="020204040303010108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CA" b="1" dirty="0">
              <a:latin typeface="Garamond" panose="020204040303010108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CA" sz="2400" b="1" dirty="0">
              <a:latin typeface="Garamond" panose="02020404030301010803" pitchFamily="18" charset="0"/>
            </a:endParaRPr>
          </a:p>
          <a:p>
            <a:endParaRPr lang="en-CA" sz="2400" b="1" dirty="0">
              <a:latin typeface="Garamond" panose="02020404030301010803" pitchFamily="18" charset="0"/>
            </a:endParaRPr>
          </a:p>
          <a:p>
            <a:endParaRPr lang="en-CA" sz="2400" b="1" dirty="0">
              <a:latin typeface="Garamond" panose="02020404030301010803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42876" y="109123"/>
            <a:ext cx="2771775" cy="1714500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kern="1200" spc="-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000" b="1" dirty="0">
                <a:latin typeface="Garamond" panose="02020404030301010803" pitchFamily="18" charset="0"/>
              </a:rPr>
              <a:t>Saskatoon Homelessness Action </a:t>
            </a:r>
            <a:br>
              <a:rPr lang="en-CA" sz="3000" b="1" dirty="0">
                <a:latin typeface="Garamond" panose="02020404030301010803" pitchFamily="18" charset="0"/>
              </a:rPr>
            </a:br>
            <a:r>
              <a:rPr lang="en-CA" sz="3000" b="1" dirty="0">
                <a:latin typeface="Garamond" panose="02020404030301010803" pitchFamily="18" charset="0"/>
              </a:rPr>
              <a:t>Plan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53504D-1000-474D-8453-1C4D8403CF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90" t="21318" r="9758" b="21860"/>
          <a:stretch/>
        </p:blipFill>
        <p:spPr>
          <a:xfrm>
            <a:off x="199293" y="190128"/>
            <a:ext cx="2671479" cy="14763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B285784-0BE4-4FF0-8B38-B1D2BF574D6D}"/>
              </a:ext>
            </a:extLst>
          </p:cNvPr>
          <p:cNvSpPr txBox="1"/>
          <p:nvPr/>
        </p:nvSpPr>
        <p:spPr>
          <a:xfrm>
            <a:off x="377371" y="4884057"/>
            <a:ext cx="233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b="1" i="1" dirty="0">
                <a:solidFill>
                  <a:schemeClr val="bg1"/>
                </a:solidFill>
                <a:latin typeface="Garamond" panose="02020404030301010803" pitchFamily="18" charset="0"/>
              </a:rPr>
              <a:t>Developing Solutions to Homelessness and Affordable Housing  in Saskatoon since 1999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413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264808" y="23214"/>
            <a:ext cx="5581649" cy="907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2020 Sneak Peek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b="1" dirty="0"/>
              <a:t>Hired new staff positions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b="1" dirty="0"/>
              <a:t>Homelessness Action Plan Manager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b="1" dirty="0"/>
              <a:t>Community Engagement Manager HIFIS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b="1" dirty="0"/>
              <a:t>Communications Manager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b="1" dirty="0"/>
              <a:t>Project Outcome Analyst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b="1" dirty="0"/>
              <a:t>Reaching Home Financial Analyst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b="1" dirty="0"/>
              <a:t>In house Bookkeeper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b="1" dirty="0"/>
              <a:t>Covid Funded Housing Case Managers (3)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b="1" dirty="0"/>
              <a:t>Point in Time Coordinator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b="1" dirty="0"/>
              <a:t>Administration/Contract Assistant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b="1" dirty="0"/>
              <a:t>Affordable Housing Project Advisor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CA" sz="800" b="1" dirty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b="1" dirty="0"/>
              <a:t>Covid Response Projects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b="1" dirty="0"/>
              <a:t>Temporary Youth Shelter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b="1" dirty="0"/>
              <a:t>Transitional Housing release from Corrections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b="1" dirty="0"/>
              <a:t>Expanded warm up locations including weekend availability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b="1" dirty="0"/>
              <a:t>Support for Covid related supports including staffing, </a:t>
            </a:r>
            <a:r>
              <a:rPr lang="en-CA" b="1" dirty="0" err="1"/>
              <a:t>ppe</a:t>
            </a:r>
            <a:r>
              <a:rPr lang="en-CA" b="1" dirty="0"/>
              <a:t>, extra cleaning, food hampers to various community agencies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b="1" dirty="0"/>
              <a:t>Intensive Case Management supports and outreach.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b="1" dirty="0"/>
              <a:t>Renovations to meet covid protocols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CA" b="1" dirty="0">
              <a:latin typeface="Garamond" panose="02020404030301010803" pitchFamily="18" charset="0"/>
            </a:endParaRPr>
          </a:p>
          <a:p>
            <a:endParaRPr lang="en-CA" b="1" dirty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b="1" dirty="0">
              <a:latin typeface="Garamond" panose="020204040303010108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CA" b="1" dirty="0">
              <a:latin typeface="Garamond" panose="020204040303010108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CA" b="1" dirty="0">
              <a:latin typeface="Garamond" panose="020204040303010108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CA" sz="2400" b="1" dirty="0">
              <a:latin typeface="Garamond" panose="02020404030301010803" pitchFamily="18" charset="0"/>
            </a:endParaRPr>
          </a:p>
          <a:p>
            <a:endParaRPr lang="en-CA" sz="2400" b="1" dirty="0">
              <a:latin typeface="Garamond" panose="02020404030301010803" pitchFamily="18" charset="0"/>
            </a:endParaRPr>
          </a:p>
          <a:p>
            <a:endParaRPr lang="en-CA" sz="2400" b="1" dirty="0">
              <a:latin typeface="Garamond" panose="02020404030301010803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42876" y="109123"/>
            <a:ext cx="2771775" cy="1714500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kern="1200" spc="-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000" b="1" dirty="0">
                <a:latin typeface="Garamond" panose="02020404030301010803" pitchFamily="18" charset="0"/>
              </a:rPr>
              <a:t>Saskatoon Homelessness Action </a:t>
            </a:r>
            <a:br>
              <a:rPr lang="en-CA" sz="3000" b="1" dirty="0">
                <a:latin typeface="Garamond" panose="02020404030301010803" pitchFamily="18" charset="0"/>
              </a:rPr>
            </a:br>
            <a:r>
              <a:rPr lang="en-CA" sz="3000" b="1" dirty="0">
                <a:latin typeface="Garamond" panose="02020404030301010803" pitchFamily="18" charset="0"/>
              </a:rPr>
              <a:t>Plan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53504D-1000-474D-8453-1C4D8403CF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90" t="21318" r="9758" b="21860"/>
          <a:stretch/>
        </p:blipFill>
        <p:spPr>
          <a:xfrm>
            <a:off x="199293" y="190128"/>
            <a:ext cx="2671479" cy="14763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B285784-0BE4-4FF0-8B38-B1D2BF574D6D}"/>
              </a:ext>
            </a:extLst>
          </p:cNvPr>
          <p:cNvSpPr txBox="1"/>
          <p:nvPr/>
        </p:nvSpPr>
        <p:spPr>
          <a:xfrm>
            <a:off x="377371" y="4884057"/>
            <a:ext cx="233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b="1" i="1" dirty="0">
                <a:solidFill>
                  <a:schemeClr val="bg1"/>
                </a:solidFill>
                <a:latin typeface="Garamond" panose="02020404030301010803" pitchFamily="18" charset="0"/>
              </a:rPr>
              <a:t>Developing Solutions to Homelessness and Affordable Housing  in Saskatoon since 1999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397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0790" t="21318" r="9758" b="21860"/>
          <a:stretch/>
        </p:blipFill>
        <p:spPr>
          <a:xfrm>
            <a:off x="121444" y="310502"/>
            <a:ext cx="2671479" cy="14763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3345542" y="310502"/>
            <a:ext cx="567701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n-CA" b="1" dirty="0"/>
              <a:t>2020  Sneak Peek  </a:t>
            </a:r>
          </a:p>
          <a:p>
            <a:pPr algn="ctr">
              <a:buClr>
                <a:schemeClr val="accent1"/>
              </a:buClr>
            </a:pPr>
            <a:endParaRPr lang="en-CA" b="1" dirty="0"/>
          </a:p>
          <a:p>
            <a:pPr marL="214313" indent="-214313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b="1" dirty="0"/>
              <a:t>Knowledge Transfer</a:t>
            </a:r>
          </a:p>
          <a:p>
            <a:pPr marL="671513" lvl="1" indent="-214313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b="1" dirty="0"/>
              <a:t> Zoom, Webinar and Pod Cast Sessions (Jan 2021)</a:t>
            </a:r>
          </a:p>
          <a:p>
            <a:pPr marL="671513" lvl="1" indent="-214313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b="1" dirty="0"/>
              <a:t> Facilitation of Collective Action Teams (Spring  2021)</a:t>
            </a:r>
          </a:p>
          <a:p>
            <a:pPr marL="671513" lvl="1" indent="-214313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b="1" dirty="0"/>
              <a:t> Increased media engagement, social media and website information sharing</a:t>
            </a:r>
          </a:p>
          <a:p>
            <a:pPr lvl="1">
              <a:buClr>
                <a:schemeClr val="accent1"/>
              </a:buClr>
            </a:pPr>
            <a:endParaRPr lang="en-CA" sz="800" b="1" dirty="0"/>
          </a:p>
          <a:p>
            <a:pPr marL="214313" indent="-214313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b="1" dirty="0"/>
              <a:t> Research</a:t>
            </a:r>
          </a:p>
          <a:p>
            <a:pPr marL="671513" lvl="1" indent="-214313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b="1" dirty="0"/>
              <a:t> Housing inventory, waiting lists, city-wide data gathering, and homeless prevention</a:t>
            </a:r>
          </a:p>
          <a:p>
            <a:pPr marL="671513" lvl="1" indent="-214313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b="1" dirty="0"/>
              <a:t>Other communities best practices and success stories</a:t>
            </a:r>
          </a:p>
          <a:p>
            <a:pPr marL="214313" indent="-214313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CA" sz="800" b="1" dirty="0"/>
          </a:p>
          <a:p>
            <a:pPr marL="214313" indent="-214313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b="1" dirty="0"/>
              <a:t> Strengthening Programs</a:t>
            </a:r>
          </a:p>
          <a:p>
            <a:pPr marL="671513" lvl="1" indent="-214313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b="1" dirty="0"/>
              <a:t>Facilitate access to training</a:t>
            </a:r>
          </a:p>
          <a:p>
            <a:pPr marL="671513" lvl="1" indent="-214313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b="1" dirty="0"/>
              <a:t>Investing in new and existing programs</a:t>
            </a:r>
          </a:p>
          <a:p>
            <a:pPr marL="671513" lvl="1" indent="-214313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b="1" dirty="0"/>
              <a:t>HIFIS Implementation shelter system</a:t>
            </a:r>
          </a:p>
          <a:p>
            <a:pPr marL="214313" indent="-214313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CA" sz="800" dirty="0"/>
          </a:p>
          <a:p>
            <a:pPr marL="214313" indent="-214313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b="1" dirty="0"/>
              <a:t> More Affordable Housing</a:t>
            </a:r>
          </a:p>
          <a:p>
            <a:pPr marL="671513" lvl="1" indent="-214313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dirty="0"/>
              <a:t> </a:t>
            </a:r>
            <a:r>
              <a:rPr lang="en-CA" b="1" dirty="0"/>
              <a:t>Providing support and information to three private developers</a:t>
            </a:r>
          </a:p>
          <a:p>
            <a:pPr marL="671513" lvl="1" indent="-214313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CA" b="1" dirty="0"/>
              <a:t>Providing support and information to four not for profit housing/shelter organizations.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A4789D0-FC83-4E61-B2D1-E4FF73D22208}"/>
              </a:ext>
            </a:extLst>
          </p:cNvPr>
          <p:cNvSpPr txBox="1">
            <a:spLocks/>
          </p:cNvSpPr>
          <p:nvPr/>
        </p:nvSpPr>
        <p:spPr>
          <a:xfrm>
            <a:off x="74500" y="4551013"/>
            <a:ext cx="2771775" cy="159547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kern="1200" spc="-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sz="2400" b="1" i="1" dirty="0">
                <a:latin typeface="Garamond" panose="02020404030301010803" pitchFamily="18" charset="0"/>
              </a:rPr>
              <a:t>Developing Solutions to Homelessness and Affordable Housing  in Saskatoon since 1999</a:t>
            </a:r>
          </a:p>
        </p:txBody>
      </p:sp>
    </p:spTree>
    <p:extLst>
      <p:ext uri="{BB962C8B-B14F-4D97-AF65-F5344CB8AC3E}">
        <p14:creationId xmlns:p14="http://schemas.microsoft.com/office/powerpoint/2010/main" val="241291769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2913</TotalTime>
  <Words>681</Words>
  <Application>Microsoft Office PowerPoint</Application>
  <PresentationFormat>On-screen Show (4:3)</PresentationFormat>
  <Paragraphs>133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Antique Olive Roman</vt:lpstr>
      <vt:lpstr>Arial</vt:lpstr>
      <vt:lpstr>Book Antiqua</vt:lpstr>
      <vt:lpstr>Calibri</vt:lpstr>
      <vt:lpstr>Calibri Light</vt:lpstr>
      <vt:lpstr>Constantia</vt:lpstr>
      <vt:lpstr>Ebrima</vt:lpstr>
      <vt:lpstr>Garamond</vt:lpstr>
      <vt:lpstr>Wingdings</vt:lpstr>
      <vt:lpstr>Retrospect</vt:lpstr>
      <vt:lpstr>PowerPoint Presentation</vt:lpstr>
      <vt:lpstr>PowerPoint Presentation</vt:lpstr>
      <vt:lpstr>2019 in Numbers </vt:lpstr>
      <vt:lpstr>Affordable Housing Development </vt:lpstr>
      <vt:lpstr>Developing Solutions to Homelessness and Affordable Housing  in Saskatoon since 1999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 Dyck</dc:creator>
  <cp:lastModifiedBy>Lyn Brown</cp:lastModifiedBy>
  <cp:revision>131</cp:revision>
  <cp:lastPrinted>2017-09-01T20:53:30Z</cp:lastPrinted>
  <dcterms:created xsi:type="dcterms:W3CDTF">2017-01-29T20:41:43Z</dcterms:created>
  <dcterms:modified xsi:type="dcterms:W3CDTF">2020-12-10T15:41:25Z</dcterms:modified>
</cp:coreProperties>
</file>